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45122-D16D-4B37-8879-03A5252588C0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9D2E5-9373-4FD3-9115-0249ED7B58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3" y="44624"/>
            <a:ext cx="8604448" cy="7064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Список зарубежных клиник, осуществляющих </a:t>
            </a:r>
            <a:b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лечение граждан Республики </a:t>
            </a: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Казахстан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в рамках гарантированного объема бесплатной медицинской помощи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691500"/>
              </p:ext>
            </p:extLst>
          </p:nvPr>
        </p:nvGraphicFramePr>
        <p:xfrm>
          <a:off x="95239" y="785794"/>
          <a:ext cx="9048761" cy="5928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305"/>
                <a:gridCol w="2652000"/>
                <a:gridCol w="6024456"/>
              </a:tblGrid>
              <a:tr h="2857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Century Gothic" pitchFamily="34" charset="0"/>
                          <a:cs typeface="Arial" pitchFamily="34" charset="0"/>
                        </a:rPr>
                        <a:t>№ </a:t>
                      </a:r>
                      <a:r>
                        <a:rPr lang="ru-RU" sz="800" dirty="0" err="1">
                          <a:latin typeface="Century Gothic" pitchFamily="34" charset="0"/>
                          <a:cs typeface="Arial" pitchFamily="34" charset="0"/>
                        </a:rPr>
                        <a:t>п</a:t>
                      </a:r>
                      <a:r>
                        <a:rPr lang="ru-RU" sz="800" dirty="0">
                          <a:latin typeface="Century Gothic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800" dirty="0" err="1">
                          <a:latin typeface="Century Gothic" pitchFamily="34" charset="0"/>
                          <a:cs typeface="Arial" pitchFamily="34" charset="0"/>
                        </a:rPr>
                        <a:t>п</a:t>
                      </a:r>
                      <a:endParaRPr lang="ru-RU" sz="8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Зарубежная клиника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Диагноз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42876">
                <a:tc rowSpan="2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Arial" pitchFamily="34" charset="0"/>
                        </a:rPr>
                        <a:t>1.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 dirty="0" smtClean="0">
                        <a:latin typeface="Century Gothic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latin typeface="Century Gothic" pitchFamily="34" charset="0"/>
                          <a:cs typeface="Arial" pitchFamily="34" charset="0"/>
                        </a:rPr>
                        <a:t>Rambam</a:t>
                      </a:r>
                      <a:r>
                        <a:rPr lang="en-US" sz="1000" b="1" dirty="0">
                          <a:latin typeface="Century Gothic" pitchFamily="34" charset="0"/>
                          <a:cs typeface="Arial" pitchFamily="34" charset="0"/>
                        </a:rPr>
                        <a:t>  Medical </a:t>
                      </a:r>
                      <a:r>
                        <a:rPr lang="en-US" sz="1000" b="1" dirty="0" smtClean="0">
                          <a:latin typeface="Century Gothic" pitchFamily="34" charset="0"/>
                          <a:cs typeface="Arial" pitchFamily="34" charset="0"/>
                        </a:rPr>
                        <a:t>Center</a:t>
                      </a:r>
                      <a:endParaRPr lang="ru-RU" sz="1000" b="1" dirty="0" smtClean="0">
                        <a:latin typeface="Century Gothic" pitchFamily="34" charset="0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Century Gothic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(Хайфа</a:t>
                      </a:r>
                      <a:r>
                        <a:rPr lang="en-US" sz="1000" dirty="0">
                          <a:latin typeface="Century Gothic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Израиль)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Талассемия 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Приобретённая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апластическая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анемия, тяжёлая форма. Состояние после </a:t>
                      </a:r>
                      <a:r>
                        <a:rPr lang="ru-RU" sz="1000" dirty="0" err="1" smtClean="0">
                          <a:latin typeface="Century Gothic" pitchFamily="34" charset="0"/>
                          <a:cs typeface="Arial" pitchFamily="34" charset="0"/>
                        </a:rPr>
                        <a:t>спленэктомии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комбинированной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иммуносупрессивной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терапии 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1909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Arial" pitchFamily="34" charset="0"/>
                        </a:rPr>
                        <a:t>2.</a:t>
                      </a:r>
                      <a:endParaRPr lang="ru-RU" sz="1000" dirty="0">
                        <a:latin typeface="Century Gothic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76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entury Gothic" pitchFamily="34" charset="0"/>
                          <a:cs typeface="Arial" pitchFamily="34" charset="0"/>
                        </a:rPr>
                        <a:t>Клиника университета </a:t>
                      </a:r>
                      <a:r>
                        <a:rPr lang="ru-RU" sz="1000" b="1" dirty="0" err="1" smtClean="0">
                          <a:latin typeface="Century Gothic" pitchFamily="34" charset="0"/>
                          <a:cs typeface="Arial" pitchFamily="34" charset="0"/>
                        </a:rPr>
                        <a:t>Хадасса</a:t>
                      </a:r>
                      <a:r>
                        <a:rPr lang="ru-RU" sz="1000" b="1" dirty="0" smtClean="0">
                          <a:latin typeface="Century Gothic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476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(Иерусалим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Израиль)</a:t>
                      </a:r>
                      <a:endParaRPr lang="ru-RU" sz="1000" dirty="0">
                        <a:latin typeface="Century Gothic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Острый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лимфобластный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лейкоз, CALLA (+),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коэкспрессия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миелоедных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антигенов. MRG. Поздний экстрамедуллярный рецидив 1. Группа S1. 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0066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Arial" pitchFamily="34" charset="0"/>
                        </a:rPr>
                        <a:t>3.</a:t>
                      </a:r>
                      <a:endParaRPr lang="ru-RU" sz="1000" dirty="0">
                        <a:latin typeface="Century Gothic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entury Gothic" pitchFamily="34" charset="0"/>
                          <a:cs typeface="Arial" pitchFamily="34" charset="0"/>
                        </a:rPr>
                        <a:t>Институт </a:t>
                      </a:r>
                      <a:r>
                        <a:rPr lang="ru-RU" sz="1000" b="1" dirty="0" err="1" smtClean="0">
                          <a:latin typeface="Century Gothic" pitchFamily="34" charset="0"/>
                          <a:cs typeface="Arial" pitchFamily="34" charset="0"/>
                        </a:rPr>
                        <a:t>Киари</a:t>
                      </a:r>
                      <a:r>
                        <a:rPr lang="ru-RU" sz="1000" b="1" dirty="0" smtClean="0">
                          <a:latin typeface="Century Gothic" pitchFamily="34" charset="0"/>
                          <a:cs typeface="Arial" pitchFamily="34" charset="0"/>
                        </a:rPr>
                        <a:t> </a:t>
                      </a:r>
                      <a:br>
                        <a:rPr lang="ru-RU" sz="1000" b="1" dirty="0" smtClean="0">
                          <a:latin typeface="Century Gothic" pitchFamily="34" charset="0"/>
                          <a:cs typeface="Arial" pitchFamily="34" charset="0"/>
                        </a:rPr>
                      </a:br>
                      <a:r>
                        <a:rPr lang="ru-RU" sz="1000" b="0" dirty="0" smtClean="0">
                          <a:latin typeface="Century Gothic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Барселона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Испания)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Мальформация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Киари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. Сирингомиелия. Синдром фиксированного спинного мозга.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57190">
                <a:tc rowSpan="5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Arial" pitchFamily="34" charset="0"/>
                        </a:rPr>
                        <a:t>4.</a:t>
                      </a:r>
                      <a:endParaRPr lang="ru-RU" sz="1000" dirty="0">
                        <a:latin typeface="Century Gothic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Century Gothic" pitchFamily="34" charset="0"/>
                          <a:cs typeface="Arial" pitchFamily="34" charset="0"/>
                        </a:rPr>
                        <a:t>Госпиталь «</a:t>
                      </a:r>
                      <a:r>
                        <a:rPr lang="ru-RU" sz="1000" b="1" dirty="0" err="1" smtClean="0">
                          <a:latin typeface="Century Gothic" pitchFamily="34" charset="0"/>
                          <a:cs typeface="Arial" pitchFamily="34" charset="0"/>
                        </a:rPr>
                        <a:t>Северанс</a:t>
                      </a:r>
                      <a:r>
                        <a:rPr lang="ru-RU" sz="1000" b="1" dirty="0" smtClean="0">
                          <a:latin typeface="Century Gothic" pitchFamily="34" charset="0"/>
                          <a:cs typeface="Arial" pitchFamily="34" charset="0"/>
                        </a:rPr>
                        <a:t>» при Университете (</a:t>
                      </a:r>
                      <a:r>
                        <a:rPr lang="ru-RU" sz="1000" b="1" dirty="0" err="1" smtClean="0">
                          <a:latin typeface="Century Gothic" pitchFamily="34" charset="0"/>
                          <a:cs typeface="Arial" pitchFamily="34" charset="0"/>
                        </a:rPr>
                        <a:t>Ёнсе</a:t>
                      </a:r>
                      <a:r>
                        <a:rPr lang="ru-RU" sz="1000" b="1" dirty="0" smtClean="0">
                          <a:latin typeface="Century Gothic" pitchFamily="34" charset="0"/>
                          <a:cs typeface="Arial" pitchFamily="34" charset="0"/>
                        </a:rPr>
                        <a:t>)</a:t>
                      </a:r>
                      <a:r>
                        <a:rPr lang="ru-RU" sz="1000" b="1" baseline="0" dirty="0" smtClean="0">
                          <a:latin typeface="Century Gothic" pitchFamily="34" charset="0"/>
                          <a:cs typeface="Arial" pitchFamily="34" charset="0"/>
                        </a:rPr>
                        <a:t> </a:t>
                      </a:r>
                      <a:br>
                        <a:rPr lang="ru-RU" sz="1000" b="1" baseline="0" dirty="0" smtClean="0">
                          <a:latin typeface="Century Gothic" pitchFamily="34" charset="0"/>
                          <a:cs typeface="Arial" pitchFamily="34" charset="0"/>
                        </a:rPr>
                      </a:br>
                      <a:r>
                        <a:rPr lang="ru-RU" sz="1000" b="0" baseline="0" dirty="0" smtClean="0">
                          <a:latin typeface="Century Gothic" pitchFamily="34" charset="0"/>
                          <a:cs typeface="Arial" pitchFamily="34" charset="0"/>
                        </a:rPr>
                        <a:t>(Сеул, </a:t>
                      </a:r>
                      <a:r>
                        <a:rPr lang="ru-RU" sz="1000" b="0" dirty="0" smtClean="0">
                          <a:latin typeface="Century Gothic" pitchFamily="34" charset="0"/>
                          <a:cs typeface="Arial" pitchFamily="34" charset="0"/>
                        </a:rPr>
                        <a:t>Южная Корея)</a:t>
                      </a:r>
                      <a:endParaRPr lang="ru-RU" sz="1000" b="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Эмбриональная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рабдомиосаркома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брюшной полости и малого таза, веретеноклеточная форма. IRS группа III.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42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Недифференцированная саркома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забрюшинного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пространства с прорастанием в печень и капсулу правой почки. Состояние после предоперационных курсов ПХТ (опухоль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Вильмса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- </a:t>
                      </a:r>
                      <a:r>
                        <a:rPr lang="en-US" sz="1000" dirty="0">
                          <a:latin typeface="Century Gothic" pitchFamily="34" charset="0"/>
                          <a:cs typeface="Arial" pitchFamily="34" charset="0"/>
                        </a:rPr>
                        <a:t>SIOP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). Состояние после оперативного лечения. 2-клиническая группа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5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Первичное </a:t>
                      </a:r>
                      <a:r>
                        <a:rPr lang="ru-RU" sz="1000" dirty="0" err="1" smtClean="0">
                          <a:latin typeface="Century Gothic" pitchFamily="34" charset="0"/>
                          <a:cs typeface="Arial" pitchFamily="34" charset="0"/>
                        </a:rPr>
                        <a:t>иммунодефицитное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состояние. Тяжёлая комбинированная иммунная недостаточность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571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Остеогенная саркома дистального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метафиза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левой бедренной 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кости.  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Состояние после операции. Состояние после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полихимиотерапии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. 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67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Нейробластома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. Удаление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ретроперитонеальной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опухоли.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42278">
                <a:tc rowSpan="2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Arial" pitchFamily="34" charset="0"/>
                        </a:rPr>
                        <a:t>5.</a:t>
                      </a:r>
                      <a:endParaRPr lang="ru-RU" sz="1000" dirty="0">
                        <a:latin typeface="Century Gothic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entury Gothic" pitchFamily="34" charset="0"/>
                          <a:cs typeface="Arial" pitchFamily="34" charset="0"/>
                        </a:rPr>
                        <a:t>«</a:t>
                      </a:r>
                      <a:r>
                        <a:rPr lang="en-US" sz="1000" b="1" dirty="0" err="1">
                          <a:latin typeface="Century Gothic" pitchFamily="34" charset="0"/>
                          <a:cs typeface="Arial" pitchFamily="34" charset="0"/>
                        </a:rPr>
                        <a:t>Baskent</a:t>
                      </a:r>
                      <a:r>
                        <a:rPr lang="en-US" sz="1000" b="1" dirty="0">
                          <a:latin typeface="Century Gothic" pitchFamily="34" charset="0"/>
                          <a:cs typeface="Arial" pitchFamily="34" charset="0"/>
                        </a:rPr>
                        <a:t> University Healthcare Group</a:t>
                      </a:r>
                      <a:r>
                        <a:rPr lang="en-US" sz="1000" b="1" dirty="0" smtClean="0">
                          <a:latin typeface="Century Gothic" pitchFamily="34" charset="0"/>
                          <a:cs typeface="Arial" pitchFamily="34" charset="0"/>
                        </a:rPr>
                        <a:t>»</a:t>
                      </a:r>
                      <a:r>
                        <a:rPr lang="ru-RU" sz="1000" b="1" baseline="0" dirty="0" smtClean="0">
                          <a:latin typeface="Century Gothic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000" b="1" dirty="0" smtClean="0">
                          <a:latin typeface="Century Gothic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 smtClean="0">
                          <a:latin typeface="Century Gothic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000" b="1" dirty="0" smtClean="0">
                          <a:latin typeface="Century Gothic" pitchFamily="34" charset="0"/>
                          <a:cs typeface="Arial" pitchFamily="34" charset="0"/>
                        </a:rPr>
                      </a:br>
                      <a:r>
                        <a:rPr lang="ru-RU" sz="1000" b="0" dirty="0" smtClean="0">
                          <a:latin typeface="Century Gothic" pitchFamily="34" charset="0"/>
                          <a:cs typeface="Arial" pitchFamily="34" charset="0"/>
                        </a:rPr>
                        <a:t>(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Анкара</a:t>
                      </a:r>
                      <a:r>
                        <a:rPr lang="en-US" sz="1000" dirty="0">
                          <a:latin typeface="Century Gothic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Турция)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Интрамуральная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опухоль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задне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- базальных отделов левого желудочка. СНФК II. Состояние после операции Диагностическая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стернотомия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и ревизия полости грудной клетки,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перикардэктомия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от 09.12.2014г.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422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Century Gothic" pitchFamily="34" charset="0"/>
                          <a:cs typeface="Arial" pitchFamily="34" charset="0"/>
                        </a:rPr>
                        <a:t>Врожденный порок развития желчевыводящих 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путей. Атрезия внутри и внепеченочных желчных протоков. </a:t>
                      </a:r>
                      <a:r>
                        <a:rPr lang="en-US" sz="1000" dirty="0">
                          <a:latin typeface="Century Gothic" pitchFamily="34" charset="0"/>
                          <a:cs typeface="Arial" pitchFamily="34" charset="0"/>
                        </a:rPr>
                        <a:t>Q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44.2. </a:t>
                      </a:r>
                      <a:r>
                        <a:rPr lang="ru-RU" sz="1000" dirty="0" err="1">
                          <a:latin typeface="Century Gothic" pitchFamily="34" charset="0"/>
                          <a:cs typeface="Arial" pitchFamily="34" charset="0"/>
                        </a:rPr>
                        <a:t>Билиарный</a:t>
                      </a:r>
                      <a:r>
                        <a:rPr lang="ru-RU" sz="1000" dirty="0">
                          <a:latin typeface="Century Gothic" pitchFamily="34" charset="0"/>
                          <a:cs typeface="Arial" pitchFamily="34" charset="0"/>
                        </a:rPr>
                        <a:t> цирроз печени. К 74.4. Состояние после трансплантации печени, релапаратомии по поводу тромбоза печеночных вен. Послеоперационная вентральная грыжа. Послеоперационные кисты печени. Состояние после дренирования желчных протоков.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0481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Arial" pitchFamily="34" charset="0"/>
                        </a:rPr>
                        <a:t>6.</a:t>
                      </a:r>
                      <a:endParaRPr lang="ru-RU" sz="1000" dirty="0">
                        <a:latin typeface="Century Gothic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Немецкий центр 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сердца</a:t>
                      </a:r>
                      <a:endParaRPr lang="ru-RU" sz="1000" b="1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(Берлин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Германия)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ВПС. Комплекс Шона. Стеноз аортального клапана. Стеноз и недостаточность митрального клапана. Легочная гипертензия. СН ФК ІІ.</a:t>
                      </a:r>
                    </a:p>
                  </a:txBody>
                  <a:tcPr marL="68580" marR="68580" marT="0" marB="0"/>
                </a:tc>
              </a:tr>
              <a:tr h="57416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Arial" pitchFamily="34" charset="0"/>
                        </a:rPr>
                        <a:t>7.</a:t>
                      </a:r>
                      <a:endParaRPr lang="ru-RU" sz="1000" dirty="0">
                        <a:latin typeface="Century Gothic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b="1" dirty="0" err="1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Реалибитационный</a:t>
                      </a:r>
                      <a:r>
                        <a:rPr lang="ru-RU" sz="1000" b="1" baseline="0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 центр 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«EVEXIA»</a:t>
                      </a:r>
                      <a:br>
                        <a:rPr lang="ru-RU" sz="1000" b="1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</a:b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ru-RU" sz="1000" dirty="0" err="1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Калликратия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Греция)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Сочетанная травма. Огнестрельное слепое пулевое ранение С7 позвонка с повреждением спинного мозга. Ушиб спинного мозга тяжелой степени. Тетраплегия с нарушением функций тазовых органов. Огнестрельная рана грудной клетки с повреждением подключичной вены,артерии, перелом ключицы справа. МКБ-10-Т06.8.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6714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Arial" pitchFamily="34" charset="0"/>
                        </a:rPr>
                        <a:t>8.</a:t>
                      </a:r>
                      <a:endParaRPr lang="ru-RU" sz="1000" dirty="0">
                        <a:latin typeface="Century Gothic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Национальный Госпиталь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Чуо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Нииши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- </a:t>
                      </a:r>
                      <a:r>
                        <a:rPr lang="ru-RU" sz="1000" b="1" dirty="0" err="1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Ниигата</a:t>
                      </a:r>
                      <a:r>
                        <a:rPr lang="ru-RU" sz="1000" b="1" baseline="0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ru-RU" sz="1000" baseline="0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Япония)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Гамартома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Arial" pitchFamily="34" charset="0"/>
                        </a:rPr>
                        <a:t> дна третьего желудочка головного мозга</a:t>
                      </a:r>
                    </a:p>
                  </a:txBody>
                  <a:tcPr marL="68580" marR="68580" marT="0" marB="0"/>
                </a:tc>
              </a:tr>
              <a:tr h="366714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76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Клиника </a:t>
                      </a:r>
                      <a:r>
                        <a:rPr lang="ru-RU" sz="1000" b="1" dirty="0" err="1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Ниши-Ниигата</a:t>
                      </a:r>
                      <a:r>
                        <a:rPr lang="ru-RU" sz="10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0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ru-RU" sz="1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dirty="0" err="1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Ниигата</a:t>
                      </a:r>
                      <a:r>
                        <a:rPr lang="ru-RU" sz="100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Япония)</a:t>
                      </a:r>
                      <a:endParaRPr lang="ru-RU" sz="1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Гамартрома III желудочка справа. Геластическая эпилепсия с первично генерализованными приступами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Picture 2" descr="C:\Users\muhamedzhanova_d\Downloads\earth-glob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1"/>
            <a:ext cx="857256" cy="714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" y="0"/>
            <a:ext cx="9143999" cy="7064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Список зарубежных клиник, осуществляющих </a:t>
            </a:r>
            <a:b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лечение граждан Республики Казахстан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5238" y="725813"/>
          <a:ext cx="9048762" cy="5919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796"/>
                <a:gridCol w="2214578"/>
                <a:gridCol w="6429388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entury Gothic" pitchFamily="34" charset="0"/>
                        </a:rPr>
                        <a:t>№ </a:t>
                      </a:r>
                      <a:r>
                        <a:rPr lang="ru-RU" sz="1200" dirty="0" err="1">
                          <a:latin typeface="Century Gothic" pitchFamily="34" charset="0"/>
                        </a:rPr>
                        <a:t>п</a:t>
                      </a:r>
                      <a:r>
                        <a:rPr lang="ru-RU" sz="1200" dirty="0">
                          <a:latin typeface="Century Gothic" pitchFamily="34" charset="0"/>
                        </a:rPr>
                        <a:t>/</a:t>
                      </a:r>
                      <a:r>
                        <a:rPr lang="ru-RU" sz="1200" dirty="0" err="1">
                          <a:latin typeface="Century Gothic" pitchFamily="34" charset="0"/>
                        </a:rPr>
                        <a:t>п</a:t>
                      </a:r>
                      <a:endParaRPr lang="ru-RU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entury Gothic" pitchFamily="34" charset="0"/>
                        </a:rPr>
                        <a:t>Зарубежная клиника</a:t>
                      </a:r>
                      <a:endParaRPr lang="ru-RU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entury Gothic" pitchFamily="34" charset="0"/>
                        </a:rPr>
                        <a:t>Диагноз</a:t>
                      </a:r>
                      <a:endParaRPr lang="ru-RU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4314">
                <a:tc rowSpan="10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10.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 dirty="0" smtClean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10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Клиника </a:t>
                      </a:r>
                      <a:r>
                        <a:rPr lang="en-US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Medical </a:t>
                      </a:r>
                      <a:r>
                        <a:rPr lang="en-US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Park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</a:br>
                      <a:r>
                        <a:rPr lang="ru-RU" sz="1000" b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Измир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Турция)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Продолжительный рост аденомы гипофиза в стадии клинической декомпенсации. 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Акромегалия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23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000" dirty="0">
                          <a:latin typeface="Century Gothic" pitchFamily="34" charset="0"/>
                          <a:cs typeface="Times New Roman"/>
                        </a:rPr>
                        <a:t>Глутаровая ацидурия 1 типа.</a:t>
                      </a:r>
                      <a:endParaRPr lang="ru-RU" sz="1200" dirty="0">
                        <a:latin typeface="Century Gothic" pitchFamily="34" charset="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Ювенильный миеломоноцитарный Лейкоз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664">
                <a:tc vMerge="1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ОК - Новообразование орбиты,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менингиома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зрительного нерва?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8897">
                <a:tc vMerge="1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Врожденный порок сердца. Стеноз аортального клапана, средней степени. Гипертрофия миокарда. СНФК 2 степени (</a:t>
                      </a:r>
                      <a:r>
                        <a:rPr lang="en-US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NYHA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).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5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Миелодиспластический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синдром. Рефрактерная анемия. Сопутствующий диагноз - МАРС: ДХЛЖ. ПМК 1 ст.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7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ВПС. Сочетанный порок сердца: недостаточность и стеноз аортального клапана.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Субаортальная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мембрана. Инфекционный эндокардит с поражением аортального клапана, неактивная фаза. СН ФК III.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03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МКБ (D 32.0)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Менингиома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бугорка турецкого седла с прорастанием в пещеристый синус слева.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Вторичная деформация зубочелюстной системы. Состояние после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хейдо-ураностафилопластики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. Заболевание врожденное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278">
                <a:tc vMerge="1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Острый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лимфобластный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лейкоз, Т III (кортикальный).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Нейролейкемия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(08.10.2014г.).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Видиоторакоскопия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справа (09.04.2014г.), 4 курса ПХТ (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винкристин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виздоксо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доксолек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виздакар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). Состояние после лучевой 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терапии 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СОД 40 Гр (08.2014г.). ПХТ по протоколу ALL2013 KZ: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предфаза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(08.10. – 13.10.2014г.) Индукция ремиссии I. Консолидация III. Консолидация IV. Консолидация V. Поддерживающая терапия с 10.06.2015г. В процессе лечения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27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Сеульская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национальная 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больница </a:t>
                      </a:r>
                      <a:r>
                        <a:rPr lang="ru-RU" sz="1000" b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(Сеул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Южная Корея)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"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Постгипоксическое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поражение ЦНС. ДЦП.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Гиперкинетический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синдром. Симптоматическая эпилепсия. Образование в области левой ножки мозга".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27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12.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International Clinic ASAN Medical </a:t>
                      </a:r>
                      <a:r>
                        <a:rPr lang="en-US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Center</a:t>
                      </a:r>
                      <a:r>
                        <a:rPr lang="en-US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(Сеул</a:t>
                      </a:r>
                      <a:r>
                        <a:rPr lang="en-US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Южная 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Корея)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Приобретенная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апластическая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анемия, сверхтяжелая форма.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278">
                <a:tc rowSpan="4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13.</a:t>
                      </a: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Группа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Аджибадем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: Клиника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Аджибадем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err="1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Атакент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</a:br>
                      <a:r>
                        <a:rPr lang="ru-RU" sz="1000" b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Стамбул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Турция)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Комбинированный первичный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имуннодефицит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. Белково-энергетическая недостаточность 2 степени. Анемия гипохромная 1 степени.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БЦЖ-ит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генерализованная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форма.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Цитомегаловирусная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инфекция, реактивация. Гепатит умеренной активности вне обострения.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048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(С 92.0) Острый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миелобластный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лейкоз, </a:t>
                      </a:r>
                      <a:r>
                        <a:rPr lang="en-US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Fab</a:t>
                      </a:r>
                      <a:r>
                        <a:rPr lang="en-US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M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вариант. Группа высокого риска. Терапия </a:t>
                      </a:r>
                      <a:r>
                        <a:rPr lang="en-US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AML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BFM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- </a:t>
                      </a:r>
                      <a:r>
                        <a:rPr lang="en-US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REZ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- 2002 г.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4508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ВПС. Транспозиция магистральных сосудов. Стеноз лёгочной артерии. Единое предсердие. Гипоплазия ЛЖ. Дефект межжелудочковой перегородки. Аномальное дренирование НПВ (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веноазигосное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продолжение), СН ФК II ст. Состояние после операции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Фонтена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от 06.03.2006 года. Состояние после операции от 03.12.13г.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транскатетерного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закрытия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фенестрации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между кондуитом и единственным предсердием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окклюдером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Occlutech№5".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4818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Фолликулярный рак щитовидной железы.Т2N1M0.STI.. Состояние  после оперативного лечения. Стабилизация процесса.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Picture 2" descr="C:\Users\muhamedzhanova_d\Downloads\earth-glob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1"/>
            <a:ext cx="857256" cy="714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" y="0"/>
            <a:ext cx="9143999" cy="7064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Список зарубежных клиник, осуществляющих </a:t>
            </a:r>
            <a:b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лечение граждан Республики Казахстан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44" y="781668"/>
          <a:ext cx="8905885" cy="5988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"/>
                <a:gridCol w="2214578"/>
                <a:gridCol w="6262679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</a:rPr>
                        <a:t>№ </a:t>
                      </a:r>
                      <a:r>
                        <a:rPr lang="ru-RU" sz="1000" dirty="0" err="1">
                          <a:latin typeface="Century Gothic" pitchFamily="34" charset="0"/>
                        </a:rPr>
                        <a:t>п</a:t>
                      </a:r>
                      <a:r>
                        <a:rPr lang="ru-RU" sz="1000" dirty="0">
                          <a:latin typeface="Century Gothic" pitchFamily="34" charset="0"/>
                        </a:rPr>
                        <a:t>/</a:t>
                      </a:r>
                      <a:r>
                        <a:rPr lang="ru-RU" sz="1000" dirty="0" err="1">
                          <a:latin typeface="Century Gothic" pitchFamily="34" charset="0"/>
                        </a:rPr>
                        <a:t>п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Зарубежная клиника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Century Gothic" pitchFamily="34" charset="0"/>
                        </a:rPr>
                        <a:t>Диагноз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4314">
                <a:tc rowSpan="6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14.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000" dirty="0" smtClean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Частная больница </a:t>
                      </a:r>
                      <a:r>
                        <a:rPr lang="ru-RU" sz="1000" b="1" dirty="0" err="1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Yeni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Yuzyil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Universitesi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Ozel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Gaziosmanpasa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err="1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Hastanesi</a:t>
                      </a:r>
                      <a:r>
                        <a:rPr lang="ru-RU" sz="1000" b="1" baseline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0" baseline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(Стамбул, Турция)</a:t>
                      </a:r>
                      <a:endParaRPr lang="ru-RU" sz="1000" b="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Приобретенная апластическая анемия,сверхтяжелая форма</a:t>
                      </a:r>
                      <a:endParaRPr lang="ru-RU" sz="10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43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Врожденный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лимфобластный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лейкоз, L2 (FAB) B1 (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про-В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) вариант, с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коэкспрессией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CD15. Группа высокого риска. Сверхранний изолированный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костно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– мозговой рецидив 1, группа S4</a:t>
                      </a:r>
                    </a:p>
                  </a:txBody>
                  <a:tcPr marL="68580" marR="68580" marT="0" marB="0"/>
                </a:tc>
              </a:tr>
              <a:tr h="214314">
                <a:tc vMerge="1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OD Билатеральная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ретинобластома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. T1N0M0.  Состояние после  НАПХТ (JOE). Слева анофтальм.</a:t>
                      </a:r>
                    </a:p>
                  </a:txBody>
                  <a:tcPr marL="68580" marR="68580" marT="0" marB="0"/>
                </a:tc>
              </a:tr>
              <a:tr h="265754">
                <a:tc vMerge="1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ВПС.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Тетрада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Фалло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. Атрезия легочной артерии. Большие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аортолегочные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коллатерали. СН ФК III.</a:t>
                      </a:r>
                    </a:p>
                  </a:txBody>
                  <a:tcPr marL="68580" marR="68580" marT="0" marB="0"/>
                </a:tc>
              </a:tr>
              <a:tr h="357190">
                <a:tc vMerge="1"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None/>
                      </a:pP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Артериовенозная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мальфорация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спинного мозга на уровне Th10-Th11.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Миелопатический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 синдром. Нижний спастический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парапарез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умеренной степени. Нейрогенная дисфункция мочевого пузыря.</a:t>
                      </a:r>
                    </a:p>
                  </a:txBody>
                  <a:tcPr marL="68580" marR="68580" marT="0" marB="0"/>
                </a:tc>
              </a:tr>
              <a:tr h="299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Врожденный лимфобластный лейкоз, FabL3, сверхранний изолированный костномозговой рецидив II, состояние после проведенной трансплантации гемопоэтических стволовых клеток. Осложнение основного : Вторичный кардиомиопатия</a:t>
                      </a:r>
                      <a:r>
                        <a:rPr lang="kk-KZ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. Сопутствующий </a:t>
                      </a:r>
                      <a:r>
                        <a:rPr lang="kk-KZ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диагноз: Гипертензионный синдром.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960">
                <a:tc rowSpan="12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15.</a:t>
                      </a:r>
                    </a:p>
                  </a:txBody>
                  <a:tcPr marL="68580" marR="68580" marT="0" marB="0"/>
                </a:tc>
                <a:tc rowSpan="1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Фортис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Хоспитал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Лимитед</a:t>
                      </a:r>
                      <a:b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(Индия)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ВПС: ДМЖП. Осложнение - высокая лёгочная гипертензия. Синдром Эйзенменгера. ХСН ФК IV (NYHA), стадия D (АСА/АНА). Сопутствующий диагноз - хронический гастрит, ремисия. Хронический пиелонефрит, ремиссия.</a:t>
                      </a:r>
                    </a:p>
                  </a:txBody>
                  <a:tcPr marL="68580" marR="68580" marT="0" marB="0"/>
                </a:tc>
              </a:tr>
              <a:tr h="361960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ВПС: двойное отхождение магистральных сосудов от правого желудочка. Дефект межжелудочковой перегородки. Открытый артериальный проток. Высокая лёгочная гипертензия. Синдром Эйзенменгера. СН-ФК IV</a:t>
                      </a:r>
                    </a:p>
                  </a:txBody>
                  <a:tcPr marL="68580" marR="68580" marT="0" marB="0"/>
                </a:tc>
              </a:tr>
              <a:tr h="361960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ВПС. Единственный желудочек сердца. Транспозиция магистральных сосудов. Аномальное отхождение левой коронарной артерии. Высокая легочная гипертензия. Синдром Эйзенменгера. СН ФК III</a:t>
                      </a:r>
                    </a:p>
                  </a:txBody>
                  <a:tcPr marL="68580" marR="68580" marT="0" marB="0"/>
                </a:tc>
              </a:tr>
              <a:tr h="162890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Дилатационная кардиомиопатия. СНФК III.</a:t>
                      </a:r>
                    </a:p>
                  </a:txBody>
                  <a:tcPr marL="68580" marR="68580" marT="0" marB="0"/>
                </a:tc>
              </a:tr>
              <a:tr h="214314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Артериовенозная мальформация правой теменной доли головного мозга.</a:t>
                      </a:r>
                      <a:endParaRPr lang="ru-RU" sz="10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2250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Дилатационная кардиомиопатия СН ФК Ш</a:t>
                      </a:r>
                    </a:p>
                  </a:txBody>
                  <a:tcPr marL="68580" marR="68580" marT="0" marB="0"/>
                </a:tc>
              </a:tr>
              <a:tr h="214314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Рестриктивная кардиомиопатия. Умеренная недостаточность митрального клапана СН ФК Ш</a:t>
                      </a:r>
                    </a:p>
                  </a:txBody>
                  <a:tcPr marL="68580" marR="68580" marT="0" marB="0"/>
                </a:tc>
              </a:tr>
              <a:tr h="93678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Врожденный порок сердца.</a:t>
                      </a:r>
                      <a:endParaRPr lang="ru-RU" sz="10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5602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Хронический облитерирующий бронхиолит. ДН 2-3 степени. Кислородозависимый.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28618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Врожденный кардит с исходом в дилатационную кардиомиопатию. Митральная недостаточность II, СНФК III-IV ст, INTERMACS II-III.</a:t>
                      </a:r>
                      <a:endParaRPr lang="ru-RU" sz="10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8450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Дилатационная кардиомиопатия. </a:t>
                      </a:r>
                      <a:endParaRPr lang="ru-RU" sz="10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Century Gothic" pitchFamily="34" charset="0"/>
                          <a:ea typeface="Calibri"/>
                          <a:cs typeface="Times New Roman"/>
                        </a:rPr>
                        <a:t>Осл.: СН ФК IV (NYHA), стадия D (AHA/ACC). INTERMACS II-III.</a:t>
                      </a:r>
                      <a:endParaRPr lang="ru-RU" sz="100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00674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Диллатационная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кардиомиопатия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 изолированный некомпактный миокард левого желудочка (губчатый миокард).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НФК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III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Century Gothic" pitchFamily="34" charset="0"/>
                          <a:ea typeface="Calibri"/>
                          <a:cs typeface="Times New Roman"/>
                        </a:rPr>
                        <a:t> ст.</a:t>
                      </a:r>
                      <a:endParaRPr lang="ru-RU" sz="10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Picture 2" descr="C:\Users\muhamedzhanova_d\Downloads\earth-glob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1"/>
            <a:ext cx="857256" cy="714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" y="0"/>
            <a:ext cx="9143999" cy="7064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Список зарубежных клиник, осуществляющих </a:t>
            </a:r>
            <a:b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</a:br>
            <a:r>
              <a:rPr lang="ru-RU" altLang="ru-RU" sz="2400" b="1" dirty="0" smtClean="0">
                <a:solidFill>
                  <a:schemeClr val="bg1"/>
                </a:solidFill>
                <a:latin typeface="Century Gothic" pitchFamily="34" charset="0"/>
                <a:ea typeface="Segoe UI" pitchFamily="34" charset="0"/>
                <a:cs typeface="Segoe UI" pitchFamily="34" charset="0"/>
              </a:rPr>
              <a:t>лечение граждан Республики Казахстан</a:t>
            </a:r>
            <a:endParaRPr kumimoji="0" lang="ru-RU" altLang="ru-RU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entury Gothic" pitchFamily="34" charset="0"/>
              <a:ea typeface="Segoe UI" pitchFamily="34" charset="0"/>
              <a:cs typeface="Segoe U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721780"/>
              </p:ext>
            </p:extLst>
          </p:nvPr>
        </p:nvGraphicFramePr>
        <p:xfrm>
          <a:off x="238115" y="785794"/>
          <a:ext cx="8691603" cy="4581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2708"/>
                <a:gridCol w="2636785"/>
                <a:gridCol w="5542110"/>
              </a:tblGrid>
              <a:tr h="35719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Century Gothic" pitchFamily="34" charset="0"/>
                        </a:rPr>
                        <a:t>№ </a:t>
                      </a:r>
                      <a:r>
                        <a:rPr lang="ru-RU" sz="1200" dirty="0" err="1">
                          <a:latin typeface="Century Gothic" pitchFamily="34" charset="0"/>
                        </a:rPr>
                        <a:t>п</a:t>
                      </a:r>
                      <a:r>
                        <a:rPr lang="ru-RU" sz="1200" dirty="0">
                          <a:latin typeface="Century Gothic" pitchFamily="34" charset="0"/>
                        </a:rPr>
                        <a:t>/</a:t>
                      </a:r>
                      <a:r>
                        <a:rPr lang="ru-RU" sz="1200" dirty="0" err="1">
                          <a:latin typeface="Century Gothic" pitchFamily="34" charset="0"/>
                        </a:rPr>
                        <a:t>п</a:t>
                      </a:r>
                      <a:endParaRPr lang="ru-RU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entury Gothic" pitchFamily="34" charset="0"/>
                        </a:rPr>
                        <a:t>Зарубежная клиника</a:t>
                      </a:r>
                      <a:endParaRPr lang="ru-RU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entury Gothic" pitchFamily="34" charset="0"/>
                        </a:rPr>
                        <a:t>Диагноз</a:t>
                      </a:r>
                      <a:endParaRPr lang="ru-RU" sz="18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196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16.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Научно-практический центр реабилитации больных 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лимфедемой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«Лимфа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»</a:t>
                      </a: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(Москва, </a:t>
                      </a:r>
                      <a:r>
                        <a:rPr lang="ru-RU" sz="1000" b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Россия</a:t>
                      </a:r>
                      <a:r>
                        <a:rPr lang="ru-RU" sz="1200" b="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)</a:t>
                      </a:r>
                      <a:endParaRPr lang="ru-RU" sz="1000" b="0" dirty="0" smtClean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Первичная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лимфедема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левой нижней конечности.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960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17.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Ф</a:t>
                      </a:r>
                      <a:r>
                        <a:rPr lang="ru-RU" sz="1000" b="1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едеральное</a:t>
                      </a:r>
                      <a:r>
                        <a:rPr lang="ru-RU" sz="1000" b="1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государственное бюджетное учреждение «Российский научный центр «Восстановительная травматология и ортопедия» имени академика Г. А. </a:t>
                      </a:r>
                      <a:r>
                        <a:rPr lang="ru-RU" sz="1000" b="1" dirty="0" err="1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Илизарова</a:t>
                      </a:r>
                      <a: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»</a:t>
                      </a:r>
                      <a:br>
                        <a:rPr lang="ru-RU" sz="1000" b="1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</a:br>
                      <a:r>
                        <a:rPr lang="ru-RU" sz="1000" b="0" baseline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(Курган</a:t>
                      </a:r>
                      <a:r>
                        <a:rPr lang="ru-RU" sz="1000" b="1" baseline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b="0" baseline="0" dirty="0" smtClean="0">
                          <a:latin typeface="Century Gothic" pitchFamily="34" charset="0"/>
                          <a:ea typeface="Calibri"/>
                          <a:cs typeface="Times New Roman"/>
                        </a:rPr>
                        <a:t>Россия)</a:t>
                      </a:r>
                      <a:endParaRPr lang="ru-RU" sz="1200" b="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Фиброзная остеодисплазия. Полиоссальная форма с поражениемнижней челюсти, левой бедренной, левой большеберцовой и подвздошных костей. Состояние после операции.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960">
                <a:tc rowSpan="5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18.</a:t>
                      </a: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4763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b="1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«9-я городская клиническая больница» </a:t>
                      </a:r>
                      <a:r>
                        <a:rPr lang="ru-RU" sz="1000" b="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Минск</a:t>
                      </a:r>
                      <a:r>
                        <a:rPr lang="ru-RU" sz="1000" dirty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smtClean="0">
                          <a:latin typeface="Century Gothic" pitchFamily="34" charset="0"/>
                          <a:ea typeface="Times New Roman"/>
                          <a:cs typeface="Times New Roman"/>
                        </a:rPr>
                        <a:t>Беларусь)</a:t>
                      </a:r>
                      <a:endParaRPr lang="ru-RU" sz="1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ТХПН в исходе хронического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гломерулонефрита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гипертоническая форма.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1960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СКВ, острое течение, активность 3 степени. Синдром быстропрогрессирующего нефрита. Терминальная хроническая почечная недостаточность. Анемия смешанного генеза 3 степени. Полисерозит.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7190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Болезнь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Бадда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–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Киари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цирроз печени в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субкомпенсации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печеночно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– клеточная недостаточность. ВРВП 3 ст.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3026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Цирроз печени в исходе вирусного гепатита В с дельта агентом в стадии декомпенсации. Класс тяжести В по Чайлд-Пью. Портальная гипертензия. Варикозное расширение вен пищевода 2-3 степени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5187">
                <a:tc vMerge="1"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ru-RU" sz="10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Хронический криз отторжения трансплантата печени. Токсическое действие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иммуносупрессоров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. Очаговые образования печени с переходом в абсцесс. Асцит. Правосторонний гидроторакс. Состояние после трансплантации печени от родственного донора по поводу цирроза печени в исходе вирусного гепатита С, класс В по СТР, MELD=7, от 23.05.2016г. Состояние после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релапаротомии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тромбэктомии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из печеночной артерии, </a:t>
                      </a:r>
                      <a:r>
                        <a:rPr lang="ru-RU" sz="1000" dirty="0" err="1">
                          <a:latin typeface="Century Gothic" pitchFamily="34" charset="0"/>
                          <a:ea typeface="Calibri"/>
                          <a:cs typeface="Times New Roman"/>
                        </a:rPr>
                        <a:t>реанастомоза</a:t>
                      </a:r>
                      <a:r>
                        <a:rPr lang="ru-RU" sz="1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 печеночной артерии (от 24.05.16г.).</a:t>
                      </a:r>
                      <a:endParaRPr lang="ru-RU" sz="1200" dirty="0">
                        <a:latin typeface="Century Gothic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8" name="Picture 2" descr="C:\Users\muhamedzhanova_d\Downloads\earth-glob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1"/>
            <a:ext cx="857256" cy="7143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1336</Words>
  <Application>Microsoft Office PowerPoint</Application>
  <PresentationFormat>Экран (4:3)</PresentationFormat>
  <Paragraphs>114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muhamedzhanova_d</dc:creator>
  <cp:lastModifiedBy>Давлетбаева Айгуль Каиповна</cp:lastModifiedBy>
  <cp:revision>6</cp:revision>
  <dcterms:created xsi:type="dcterms:W3CDTF">2017-04-28T03:56:16Z</dcterms:created>
  <dcterms:modified xsi:type="dcterms:W3CDTF">2017-04-28T12:02:07Z</dcterms:modified>
</cp:coreProperties>
</file>