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768" r:id="rId1"/>
  </p:sldMasterIdLst>
  <p:notesMasterIdLst>
    <p:notesMasterId r:id="rId3"/>
  </p:notesMasterIdLst>
  <p:sldIdLst>
    <p:sldId id="522" r:id="rId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9BD5"/>
    <a:srgbClr val="0192FF"/>
    <a:srgbClr val="FF0000"/>
    <a:srgbClr val="3750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7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30574" cy="497682"/>
          </a:xfrm>
          <a:prstGeom prst="rect">
            <a:avLst/>
          </a:prstGeom>
        </p:spPr>
        <p:txBody>
          <a:bodyPr vert="horz" lIns="91381" tIns="45692" rIns="91381" bIns="456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4" y="3"/>
            <a:ext cx="2930574" cy="497682"/>
          </a:xfrm>
          <a:prstGeom prst="rect">
            <a:avLst/>
          </a:prstGeom>
        </p:spPr>
        <p:txBody>
          <a:bodyPr vert="horz" lIns="91381" tIns="45692" rIns="91381" bIns="45692" rtlCol="0"/>
          <a:lstStyle>
            <a:lvl1pPr algn="r">
              <a:defRPr sz="1200"/>
            </a:lvl1pPr>
          </a:lstStyle>
          <a:p>
            <a:fld id="{DA8AE375-20BE-466A-83DD-0B27F5008BEC}" type="datetimeFigureOut">
              <a:rPr lang="ru-RU" smtClean="0"/>
              <a:pPr/>
              <a:t>26.04.2017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44538"/>
            <a:ext cx="497363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1" tIns="45692" rIns="91381" bIns="4569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6" y="4722421"/>
            <a:ext cx="5409562" cy="4474369"/>
          </a:xfrm>
          <a:prstGeom prst="rect">
            <a:avLst/>
          </a:prstGeom>
        </p:spPr>
        <p:txBody>
          <a:bodyPr vert="horz" lIns="91381" tIns="45692" rIns="91381" bIns="4569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3246"/>
            <a:ext cx="2930574" cy="497681"/>
          </a:xfrm>
          <a:prstGeom prst="rect">
            <a:avLst/>
          </a:prstGeom>
        </p:spPr>
        <p:txBody>
          <a:bodyPr vert="horz" lIns="91381" tIns="45692" rIns="91381" bIns="4569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4" y="9443246"/>
            <a:ext cx="2930574" cy="497681"/>
          </a:xfrm>
          <a:prstGeom prst="rect">
            <a:avLst/>
          </a:prstGeom>
        </p:spPr>
        <p:txBody>
          <a:bodyPr vert="horz" lIns="91381" tIns="45692" rIns="91381" bIns="45692" rtlCol="0" anchor="b"/>
          <a:lstStyle>
            <a:lvl1pPr algn="r">
              <a:defRPr sz="1200"/>
            </a:lvl1pPr>
          </a:lstStyle>
          <a:p>
            <a:fld id="{D113CDC6-F27D-420F-B59B-E8A0CD5B2F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29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7C9D-313B-4367-A570-26D1E720E155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6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8D33B-01E6-4D25-8731-4321612D1146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18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A507-E726-4337-9744-50E737208E1F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35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A0B0-3F4F-4A62-A3A2-3308DAC0609C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6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F718E-7D6D-42D1-895D-3443FEAF58B3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28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A675C-A36D-4744-8CBD-92FACDFE1CDE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27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D4C1-6291-478F-AC9E-D7C790569A3B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65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2618-0486-45F1-83F2-D9B485657EAD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992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CDD7D-6718-44F3-8249-5E026E7C7385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07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21B9E24-A04E-4130-BC75-0730D8FBE0C1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4406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840C0B-A2B9-476C-8CE5-55CFCAFA0476}" type="slidenum">
              <a:rPr lang="ru-RU" smtClean="0">
                <a:solidFill>
                  <a:srgbClr val="344068"/>
                </a:solidFill>
              </a:rPr>
              <a:pPr/>
              <a:t>‹#›</a:t>
            </a:fld>
            <a:endParaRPr lang="ru-RU">
              <a:solidFill>
                <a:srgbClr val="3440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18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9E245-4D30-4671-8C4F-F6D567A0381B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42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FEEEB88A-57A2-456C-BE34-1DA2593A7F5C}" type="datetime1">
              <a:rPr lang="ru-RU" smtClean="0"/>
              <a:pPr/>
              <a:t>26.04.2017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65840C0B-A2B9-476C-8CE5-55CFCAFA047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90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/>
          <p:cNvSpPr txBox="1"/>
          <p:nvPr/>
        </p:nvSpPr>
        <p:spPr>
          <a:xfrm>
            <a:off x="2955467" y="3620225"/>
            <a:ext cx="181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latin typeface="Century Gothic" pitchFamily="34" charset="0"/>
              </a:rPr>
              <a:t>не ранее четырех месяцев с момента наступления временной нетрудоспособности или установления диагноза, </a:t>
            </a:r>
          </a:p>
          <a:p>
            <a:pPr algn="ctr"/>
            <a:endParaRPr lang="ru-RU" sz="9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1600" y="83211"/>
            <a:ext cx="8991598" cy="6599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tr-TR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Маршрут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r>
              <a:rPr lang="ru-RU" altLang="tr-TR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  <a:cs typeface="Times New Roman" pitchFamily="18" charset="0"/>
              </a:rPr>
              <a:t>оформления инвалидности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29" name="Picture 4" descr="C:\Users\zhumagulova_k\Desktop\100.100.100\low-vis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034" y="1489634"/>
            <a:ext cx="921871" cy="1639049"/>
          </a:xfrm>
          <a:prstGeom prst="rect">
            <a:avLst/>
          </a:prstGeom>
          <a:noFill/>
        </p:spPr>
      </p:pic>
      <p:pic>
        <p:nvPicPr>
          <p:cNvPr id="34" name="Picture 5" descr="C:\Users\zhumagulova_k\Desktop\100.100.100\881826054e1d907c46581-300x200-300x2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840" y="91440"/>
            <a:ext cx="978891" cy="645158"/>
          </a:xfrm>
          <a:prstGeom prst="rect">
            <a:avLst/>
          </a:prstGeom>
          <a:noFill/>
        </p:spPr>
      </p:pic>
      <p:pic>
        <p:nvPicPr>
          <p:cNvPr id="162819" name="Picture 3" descr="C:\Users\zhumagulova_k\Desktop\100.100.100\bolnic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7380" y="770965"/>
            <a:ext cx="928404" cy="905435"/>
          </a:xfrm>
          <a:prstGeom prst="rect">
            <a:avLst/>
          </a:prstGeom>
          <a:noFill/>
        </p:spPr>
      </p:pic>
      <p:sp>
        <p:nvSpPr>
          <p:cNvPr id="43" name="Штриховая стрелка вправо 42"/>
          <p:cNvSpPr/>
          <p:nvPr/>
        </p:nvSpPr>
        <p:spPr>
          <a:xfrm rot="19354138">
            <a:off x="1159307" y="1431136"/>
            <a:ext cx="417324" cy="291583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2820" name="Picture 4" descr="C:\Users\zhumagulova_k\Desktop\100.100.100\f933f94c723f4ec0b0e851c4590e572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1000" y="2124634"/>
            <a:ext cx="1080180" cy="1156447"/>
          </a:xfrm>
          <a:prstGeom prst="rect">
            <a:avLst/>
          </a:prstGeom>
          <a:noFill/>
        </p:spPr>
      </p:pic>
      <p:sp>
        <p:nvSpPr>
          <p:cNvPr id="38" name="Прямоугольник 37"/>
          <p:cNvSpPr/>
          <p:nvPr/>
        </p:nvSpPr>
        <p:spPr>
          <a:xfrm>
            <a:off x="1025467" y="1584868"/>
            <a:ext cx="33781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latin typeface="Century Gothic" pitchFamily="34" charset="0"/>
              </a:rPr>
              <a:t>Обратиться  в ПМСП, </a:t>
            </a:r>
          </a:p>
          <a:p>
            <a:pPr algn="ctr"/>
            <a:r>
              <a:rPr lang="ru-RU" sz="1100" b="1" dirty="0" smtClean="0">
                <a:latin typeface="Century Gothic" pitchFamily="34" charset="0"/>
              </a:rPr>
              <a:t>на прием к участковому врачу</a:t>
            </a:r>
          </a:p>
        </p:txBody>
      </p:sp>
      <p:sp>
        <p:nvSpPr>
          <p:cNvPr id="50" name="Выгнутая вверх стрелка 49"/>
          <p:cNvSpPr/>
          <p:nvPr/>
        </p:nvSpPr>
        <p:spPr>
          <a:xfrm rot="6192108">
            <a:off x="7504042" y="2915507"/>
            <a:ext cx="1988255" cy="8603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3843" name="Picture 3" descr="C:\Users\zhumagulova_k\Desktop\100.100.100\kompleksnoe_obsledovani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166" y="770966"/>
            <a:ext cx="2045540" cy="1641766"/>
          </a:xfrm>
          <a:prstGeom prst="rect">
            <a:avLst/>
          </a:prstGeom>
          <a:noFill/>
        </p:spPr>
      </p:pic>
      <p:sp>
        <p:nvSpPr>
          <p:cNvPr id="52" name="Прямоугольник 51"/>
          <p:cNvSpPr/>
          <p:nvPr/>
        </p:nvSpPr>
        <p:spPr>
          <a:xfrm>
            <a:off x="4854724" y="2438533"/>
            <a:ext cx="344112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latin typeface="Century Gothic" pitchFamily="34" charset="0"/>
              </a:rPr>
              <a:t>Консультация узкого специалиста, </a:t>
            </a:r>
          </a:p>
          <a:p>
            <a:pPr algn="ctr"/>
            <a:r>
              <a:rPr lang="ru-RU" sz="1100" b="1" dirty="0" smtClean="0">
                <a:latin typeface="Century Gothic" pitchFamily="34" charset="0"/>
              </a:rPr>
              <a:t>диагностика, лечение. В случае стойкого нарушения функций организма</a:t>
            </a:r>
          </a:p>
        </p:txBody>
      </p:sp>
      <p:sp>
        <p:nvSpPr>
          <p:cNvPr id="53" name="Штриховая стрелка вправо 52"/>
          <p:cNvSpPr/>
          <p:nvPr/>
        </p:nvSpPr>
        <p:spPr>
          <a:xfrm rot="12938294">
            <a:off x="1151494" y="2258833"/>
            <a:ext cx="431001" cy="302286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кругленная прямоугольная выноска 61"/>
          <p:cNvSpPr/>
          <p:nvPr/>
        </p:nvSpPr>
        <p:spPr>
          <a:xfrm>
            <a:off x="2479800" y="2237907"/>
            <a:ext cx="2110129" cy="758166"/>
          </a:xfrm>
          <a:prstGeom prst="wedgeRoundRectCallout">
            <a:avLst>
              <a:gd name="adj1" fmla="val -65592"/>
              <a:gd name="adj2" fmla="val -2442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Century Gothic" pitchFamily="34" charset="0"/>
              </a:rPr>
              <a:t>Если пациент  не в состоянии самостоятельно передвигаться, то обследование должно проводиться на дому.</a:t>
            </a:r>
          </a:p>
        </p:txBody>
      </p:sp>
      <p:sp>
        <p:nvSpPr>
          <p:cNvPr id="64" name="Штриховая стрелка вправо 63"/>
          <p:cNvSpPr/>
          <p:nvPr/>
        </p:nvSpPr>
        <p:spPr>
          <a:xfrm rot="10800000">
            <a:off x="3021676" y="4412933"/>
            <a:ext cx="1507065" cy="291265"/>
          </a:xfrm>
          <a:prstGeom prst="stripedRightArrow">
            <a:avLst>
              <a:gd name="adj1" fmla="val 50000"/>
              <a:gd name="adj2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5000636"/>
            <a:ext cx="26077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11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53402" y="5568257"/>
            <a:ext cx="26077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100" b="1" dirty="0" smtClean="0">
                <a:latin typeface="Century Gothic" pitchFamily="34" charset="0"/>
              </a:rPr>
              <a:t>Заседание медико-социальной экспертизы</a:t>
            </a:r>
          </a:p>
        </p:txBody>
      </p:sp>
      <p:pic>
        <p:nvPicPr>
          <p:cNvPr id="31" name="Picture 7" descr="C:\Users\zhumagulova_k\Desktop\100.100.100\132c54470e707abcc5cd45c369319351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26837" y="3831620"/>
            <a:ext cx="2286016" cy="1324580"/>
          </a:xfrm>
          <a:prstGeom prst="rect">
            <a:avLst/>
          </a:prstGeom>
          <a:noFill/>
        </p:spPr>
      </p:pic>
      <p:sp>
        <p:nvSpPr>
          <p:cNvPr id="24" name="Штриховая стрелка вправо 23"/>
          <p:cNvSpPr/>
          <p:nvPr/>
        </p:nvSpPr>
        <p:spPr>
          <a:xfrm>
            <a:off x="4281846" y="1500157"/>
            <a:ext cx="1068456" cy="291583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813713" y="5234636"/>
            <a:ext cx="39985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latin typeface="Century Gothic" pitchFamily="34" charset="0"/>
              </a:rPr>
              <a:t>Врачебно-консультационная комиссия (ВКК) при ПМСП. ВКК определяет </a:t>
            </a:r>
          </a:p>
          <a:p>
            <a:pPr algn="ctr"/>
            <a:r>
              <a:rPr lang="ru-RU" sz="1100" b="1" dirty="0" smtClean="0">
                <a:latin typeface="Century Gothic" pitchFamily="34" charset="0"/>
              </a:rPr>
              <a:t> характер (полная или частичная) и сроки</a:t>
            </a:r>
          </a:p>
          <a:p>
            <a:pPr algn="ctr"/>
            <a:r>
              <a:rPr lang="ru-RU" sz="1100" b="1" dirty="0" smtClean="0">
                <a:latin typeface="Century Gothic" pitchFamily="34" charset="0"/>
              </a:rPr>
              <a:t> временной утраты трудоспособности</a:t>
            </a:r>
          </a:p>
        </p:txBody>
      </p:sp>
      <p:pic>
        <p:nvPicPr>
          <p:cNvPr id="27" name="Picture 5" descr="C:\Users\zhumagulova_k\Desktop\100.100.100\1425638284_ipi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512" y="4025820"/>
            <a:ext cx="1608666" cy="1600999"/>
          </a:xfrm>
          <a:prstGeom prst="rect">
            <a:avLst/>
          </a:prstGeom>
          <a:noFill/>
        </p:spPr>
      </p:pic>
      <p:sp>
        <p:nvSpPr>
          <p:cNvPr id="33" name="Скругленная прямоугольная выноска 32"/>
          <p:cNvSpPr/>
          <p:nvPr/>
        </p:nvSpPr>
        <p:spPr>
          <a:xfrm>
            <a:off x="1044005" y="3550368"/>
            <a:ext cx="1798152" cy="585253"/>
          </a:xfrm>
          <a:prstGeom prst="wedgeRoundRectCallout">
            <a:avLst>
              <a:gd name="adj1" fmla="val 10095"/>
              <a:gd name="adj2" fmla="val 6133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latin typeface="Century Gothic" pitchFamily="34" charset="0"/>
              </a:rPr>
              <a:t>Если состояние пациента тяжелое, он не в состоянии передвигаться, то врачи МСЭ должны приехать на дом.</a:t>
            </a:r>
            <a:endParaRPr lang="ru-RU" sz="700" dirty="0" smtClean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206187" y="3309530"/>
            <a:ext cx="8399930" cy="35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894899" y="4688175"/>
            <a:ext cx="18180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latin typeface="Century Gothic" pitchFamily="34" charset="0"/>
              </a:rPr>
              <a:t>за исключением лиц с анатомическими дефектами и неизлечимых больных со значительными или резко выраженными нарушениями функций организма и отсутствием реабилитационного потенциала</a:t>
            </a:r>
          </a:p>
          <a:p>
            <a:pPr algn="ctr"/>
            <a:endParaRPr lang="ru-RU" sz="9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8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8239</TotalTime>
  <Words>70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Ретро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Касимов Ф</dc:creator>
  <cp:lastModifiedBy>Давлетбаева Айгуль Каиповна</cp:lastModifiedBy>
  <cp:revision>664</cp:revision>
  <cp:lastPrinted>2015-12-08T03:42:57Z</cp:lastPrinted>
  <dcterms:created xsi:type="dcterms:W3CDTF">2015-05-21T09:09:02Z</dcterms:created>
  <dcterms:modified xsi:type="dcterms:W3CDTF">2017-04-26T05:37:47Z</dcterms:modified>
</cp:coreProperties>
</file>