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0" r:id="rId4"/>
    <p:sldId id="26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114" d="100"/>
          <a:sy n="114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43D66-CB9D-45EE-A514-F03AEF01B59F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43208-EA4B-415A-B40C-4F2269B5D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1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3104" y="4105292"/>
            <a:ext cx="7129490" cy="1752600"/>
          </a:xfrm>
        </p:spPr>
        <p:txBody>
          <a:bodyPr>
            <a:normAutofit/>
          </a:bodyPr>
          <a:lstStyle/>
          <a:p>
            <a:pPr algn="r"/>
            <a:r>
              <a:rPr lang="ru-RU" altLang="ru-RU" sz="2800" b="1" dirty="0" smtClean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Лечение граждан </a:t>
            </a:r>
            <a:r>
              <a:rPr lang="ru-RU" altLang="ru-RU" sz="2800" b="1" dirty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Республики Казахстан </a:t>
            </a:r>
            <a:r>
              <a:rPr lang="ru-RU" altLang="ru-RU" sz="2800" b="1" dirty="0" smtClean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рубежом </a:t>
            </a:r>
            <a:br>
              <a:rPr lang="ru-RU" altLang="ru-RU" sz="2800" b="1" dirty="0" smtClean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800" b="1" dirty="0" smtClean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</a:t>
            </a:r>
            <a:r>
              <a:rPr lang="ru-RU" altLang="ru-RU" sz="2800" b="1" dirty="0">
                <a:solidFill>
                  <a:srgbClr val="00206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счет бюджетных средств</a:t>
            </a:r>
          </a:p>
          <a:p>
            <a:endParaRPr lang="ru-RU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C:\Users\muhamedzhanova_d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7193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291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Лечение в зарубежных медицинских организациях граждан осуществляется при заболеваниях, требующих высокотехнологичных методов лечения, не применяемых в </a:t>
            </a:r>
            <a:r>
              <a:rPr lang="ru-RU" sz="16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РК </a:t>
            </a:r>
          </a:p>
          <a:p>
            <a:r>
              <a:rPr lang="ru-RU" sz="12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(согласно приказу МЗСР РК от </a:t>
            </a:r>
            <a:r>
              <a:rPr lang="ru-RU" sz="12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30 июня 2015 года № </a:t>
            </a:r>
            <a:r>
              <a:rPr lang="ru-RU" sz="12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544 «Об </a:t>
            </a:r>
            <a:r>
              <a:rPr lang="ru-RU" sz="12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утверждении Правил направления граждан Республики Казахстан на лечение за рубеж за счет бюджетных </a:t>
            </a:r>
            <a:r>
              <a:rPr lang="ru-RU" sz="12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средств»).</a:t>
            </a:r>
            <a:endParaRPr lang="ru-RU" sz="120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706437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r"/>
            <a:r>
              <a:rPr lang="ru-RU" altLang="ru-RU" sz="24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Направление граждан Республики Казахстан </a:t>
            </a:r>
            <a:br>
              <a:rPr lang="ru-RU" altLang="ru-RU" sz="24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лечение за рубеж </a:t>
            </a:r>
            <a:r>
              <a:rPr lang="ru-RU" altLang="ru-RU" sz="24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счет бюджетных средств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" y="1571612"/>
            <a:ext cx="9143999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fontAlgn="base"/>
            <a:r>
              <a:rPr lang="ru-RU" sz="20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Перечень заболеваний, при которых </a:t>
            </a:r>
            <a:r>
              <a:rPr lang="ru-RU" sz="2000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направляются </a:t>
            </a:r>
            <a:r>
              <a:rPr lang="ru-RU" sz="20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лечение за </a:t>
            </a:r>
            <a:r>
              <a:rPr lang="ru-RU" sz="2000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рубеж</a:t>
            </a:r>
            <a:endParaRPr lang="ru-RU" sz="200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928802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Артериовенозные </a:t>
            </a:r>
            <a:r>
              <a:rPr lang="ru-RU" sz="1600" b="1" dirty="0" err="1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мальформации</a:t>
            </a: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и опухоли</a:t>
            </a:r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требующие радиохирургического метода лечения (гамма-нож) ввиду локализации в хирургически недоступных </a:t>
            </a:r>
            <a:r>
              <a:rPr lang="ru-RU" sz="16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областях </a:t>
            </a:r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головного мозга.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Артериовенозные </a:t>
            </a:r>
            <a:r>
              <a:rPr lang="ru-RU" sz="1600" b="1" dirty="0" err="1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мальформации</a:t>
            </a: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сосудов ствола головного мозга, спинного мозга и артериальные аневризмы для </a:t>
            </a:r>
            <a:r>
              <a:rPr lang="ru-RU" sz="1600" b="1" dirty="0" err="1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эндоваскулярного</a:t>
            </a: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лечения.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Опухоли основания черепа для </a:t>
            </a:r>
            <a:r>
              <a:rPr lang="ru-RU" sz="1600" b="1" dirty="0" err="1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трансорального</a:t>
            </a: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удаления</a:t>
            </a:r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Злокачественные новообразования глаза, требующие радиохирургического лечения </a:t>
            </a:r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(гамма-нож, радиоактивные аппликаторы).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 err="1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Кератопротезирование</a:t>
            </a: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Заболевания, требующие трансплантации тканей (части ткани) или органов (части органов), </a:t>
            </a:r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исключением </a:t>
            </a:r>
            <a:r>
              <a:rPr lang="ru-RU" sz="1600" dirty="0" err="1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аутологичных</a:t>
            </a:r>
            <a:r>
              <a:rPr lang="ru-RU" sz="1600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и родственных трансплантаций костного мозга взрослых и детей.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Стенозы гортани.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Стенозы трахеи</a:t>
            </a:r>
            <a:r>
              <a:rPr lang="ru-RU" sz="1600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ru-RU" b="1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4929198"/>
            <a:ext cx="9143999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fontAlgn="base"/>
            <a:r>
              <a:rPr lang="ru-RU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Перечень отдельных категорий граждан </a:t>
            </a:r>
            <a:r>
              <a:rPr lang="ru-RU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РК, направляемых </a:t>
            </a:r>
            <a:r>
              <a:rPr lang="ru-RU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лечение за рубеж за счет бюджетных средств</a:t>
            </a:r>
            <a:endParaRPr lang="ru-RU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357826"/>
            <a:ext cx="9144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дети </a:t>
            </a:r>
            <a:r>
              <a:rPr lang="ru-RU" sz="1600" b="1" dirty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 возрасте от 0 до 18 лет при наличии показаний </a:t>
            </a:r>
            <a:r>
              <a:rPr lang="ru-RU" sz="1600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</a:t>
            </a:r>
            <a:endParaRPr lang="ru-RU" sz="1600" b="1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 fontAlgn="base"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сотрудники правоохранительных органов, служащие Вооруженных Сил РК</a:t>
            </a:r>
            <a:r>
              <a:rPr lang="ru-RU" sz="16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ru-RU" sz="14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получившие тяжелые травмы и увечья при исполнении служебных обязанностей в исключительных случаях по поручению Президента РК, </a:t>
            </a:r>
            <a:r>
              <a:rPr lang="ru-RU" sz="1400" dirty="0" err="1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Премьер-Министра</a:t>
            </a:r>
            <a:r>
              <a:rPr lang="ru-RU" sz="140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РК, в отношении которых были использованы все разрешенные к применению методы диагностики и лечения в организациях здравоохранения РК без положительного эффекта.</a:t>
            </a:r>
            <a:endParaRPr lang="ru-RU" sz="160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ru-RU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074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706437"/>
          </a:xfr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 sz="22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Схема направления граждан РК </a:t>
            </a:r>
            <a:br>
              <a:rPr lang="ru-RU" altLang="ru-RU" sz="22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2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лечение за рубеж </a:t>
            </a:r>
            <a:r>
              <a:rPr lang="ru-RU" altLang="ru-RU" sz="22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счет бюджетных средств</a:t>
            </a:r>
          </a:p>
        </p:txBody>
      </p:sp>
      <p:sp>
        <p:nvSpPr>
          <p:cNvPr id="12" name="TextBox 36"/>
          <p:cNvSpPr txBox="1">
            <a:spLocks noChangeArrowheads="1"/>
          </p:cNvSpPr>
          <p:nvPr/>
        </p:nvSpPr>
        <p:spPr bwMode="auto">
          <a:xfrm>
            <a:off x="1142976" y="2513436"/>
            <a:ext cx="1285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Медицинская организация (МО)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extBox 36"/>
          <p:cNvSpPr txBox="1">
            <a:spLocks noChangeArrowheads="1"/>
          </p:cNvSpPr>
          <p:nvPr/>
        </p:nvSpPr>
        <p:spPr bwMode="auto">
          <a:xfrm>
            <a:off x="5572132" y="3214686"/>
            <a:ext cx="200026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Рабочий орган (РО) </a:t>
            </a:r>
            <a:b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  АО «</a:t>
            </a:r>
            <a:r>
              <a:rPr lang="ru-RU" sz="1000" kern="0" dirty="0" err="1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Нац</a:t>
            </a: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научный центр  материнства и детства»</a:t>
            </a:r>
          </a:p>
        </p:txBody>
      </p:sp>
      <p:sp>
        <p:nvSpPr>
          <p:cNvPr id="15" name="TextBox 36"/>
          <p:cNvSpPr txBox="1">
            <a:spLocks noChangeArrowheads="1"/>
          </p:cNvSpPr>
          <p:nvPr/>
        </p:nvSpPr>
        <p:spPr bwMode="auto">
          <a:xfrm>
            <a:off x="8001024" y="2571744"/>
            <a:ext cx="10715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Главный внештатный специалист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" name="TextBox 36"/>
          <p:cNvSpPr txBox="1">
            <a:spLocks noChangeArrowheads="1"/>
          </p:cNvSpPr>
          <p:nvPr/>
        </p:nvSpPr>
        <p:spPr bwMode="auto">
          <a:xfrm>
            <a:off x="6143636" y="6209505"/>
            <a:ext cx="10715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Зарубежные медицинские организации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3" name="Picture 5" descr="C:\Users\muhamedzhanova_d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85926"/>
            <a:ext cx="500066" cy="714380"/>
          </a:xfrm>
          <a:prstGeom prst="rect">
            <a:avLst/>
          </a:prstGeom>
          <a:noFill/>
        </p:spPr>
      </p:pic>
      <p:sp>
        <p:nvSpPr>
          <p:cNvPr id="25" name="TextBox 36"/>
          <p:cNvSpPr txBox="1">
            <a:spLocks noChangeArrowheads="1"/>
          </p:cNvSpPr>
          <p:nvPr/>
        </p:nvSpPr>
        <p:spPr bwMode="auto">
          <a:xfrm>
            <a:off x="-142908" y="2571744"/>
            <a:ext cx="107157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Пациент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6" name="TextBox 36"/>
          <p:cNvSpPr txBox="1">
            <a:spLocks noChangeArrowheads="1"/>
          </p:cNvSpPr>
          <p:nvPr/>
        </p:nvSpPr>
        <p:spPr bwMode="auto">
          <a:xfrm>
            <a:off x="857224" y="749368"/>
            <a:ext cx="185738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1 .                       1 день.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МО направляет: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Копию </a:t>
            </a:r>
            <a:r>
              <a:rPr lang="ru-RU" sz="1000" b="1" kern="0" dirty="0" err="1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удост</a:t>
            </a: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личности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Выписку из истории болезни</a:t>
            </a:r>
            <a:endParaRPr lang="ru-RU" sz="1000" b="1" kern="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71802" y="770263"/>
            <a:ext cx="200026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2.                              3 дня.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УЗ направляет: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Копию </a:t>
            </a:r>
            <a:r>
              <a:rPr lang="ru-RU" sz="1000" b="1" kern="0" dirty="0" err="1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удост</a:t>
            </a: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личности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Выписку из истории болезни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Ходатайство</a:t>
            </a:r>
            <a:endParaRPr lang="ru-RU" sz="1000" b="1" kern="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72132" y="785794"/>
            <a:ext cx="1714512" cy="10002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3                      4 дня.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 после рассмотрения направляет пакет документов для получения заключения</a:t>
            </a:r>
          </a:p>
          <a:p>
            <a:pPr defTabSz="903774" eaLnBrk="1" hangingPunct="1">
              <a:defRPr/>
            </a:pPr>
            <a:endParaRPr lang="ru-RU" sz="900" b="1" kern="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572396" y="785794"/>
            <a:ext cx="142872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4              3 дня.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Гл. внештатный спец. направляет заключение о целесообразности</a:t>
            </a:r>
          </a:p>
          <a:p>
            <a:pPr defTabSz="903774" eaLnBrk="1" hangingPunct="1">
              <a:defRPr/>
            </a:pPr>
            <a:endParaRPr lang="ru-RU" sz="1000" b="1" kern="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85720" y="3619030"/>
            <a:ext cx="1285884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5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9.    10 дней</a:t>
            </a:r>
            <a:r>
              <a:rPr lang="ru-RU" sz="1050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  <a:br>
              <a:rPr lang="ru-RU" sz="1050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5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 заключает  договор с зарубежной МО</a:t>
            </a:r>
            <a:endParaRPr lang="ru-RU" sz="1000" b="1" kern="0" dirty="0" smtClean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1" name="Стрелка влево 50"/>
          <p:cNvSpPr/>
          <p:nvPr/>
        </p:nvSpPr>
        <p:spPr>
          <a:xfrm rot="19590138">
            <a:off x="7248514" y="2560909"/>
            <a:ext cx="806827" cy="285752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C:\Users\muhamedzhanova_d\Downloads\three-building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799056"/>
            <a:ext cx="1000132" cy="785818"/>
          </a:xfrm>
          <a:prstGeom prst="rect">
            <a:avLst/>
          </a:prstGeom>
          <a:noFill/>
        </p:spPr>
      </p:pic>
      <p:sp>
        <p:nvSpPr>
          <p:cNvPr id="56" name="TextBox 36"/>
          <p:cNvSpPr txBox="1">
            <a:spLocks noChangeArrowheads="1"/>
          </p:cNvSpPr>
          <p:nvPr/>
        </p:nvSpPr>
        <p:spPr bwMode="auto">
          <a:xfrm>
            <a:off x="3000364" y="2513436"/>
            <a:ext cx="164307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Управление здравоохранения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7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  <p:pic>
        <p:nvPicPr>
          <p:cNvPr id="1032" name="Picture 8" descr="C:\Users\muhamedzhanova_d\Downloads\doctor (1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9586" y="1857364"/>
            <a:ext cx="1285884" cy="714380"/>
          </a:xfrm>
          <a:prstGeom prst="rect">
            <a:avLst/>
          </a:prstGeom>
          <a:noFill/>
        </p:spPr>
      </p:pic>
      <p:pic>
        <p:nvPicPr>
          <p:cNvPr id="44" name="Picture 3" descr="C:\Users\muhamedzhanova_d\Downloads\hospital-building (1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1857364"/>
            <a:ext cx="785817" cy="642942"/>
          </a:xfrm>
          <a:prstGeom prst="rect">
            <a:avLst/>
          </a:prstGeom>
          <a:noFill/>
        </p:spPr>
      </p:pic>
      <p:pic>
        <p:nvPicPr>
          <p:cNvPr id="45" name="Picture 2" descr="C:\Users\muhamedzhanova_d\Downloads\city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2428868"/>
            <a:ext cx="1071570" cy="785818"/>
          </a:xfrm>
          <a:prstGeom prst="rect">
            <a:avLst/>
          </a:prstGeom>
          <a:noFill/>
        </p:spPr>
      </p:pic>
      <p:pic>
        <p:nvPicPr>
          <p:cNvPr id="46" name="Picture 7" descr="C:\Users\muhamedzhanova_d\Downloads\hospital (1)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4470709"/>
            <a:ext cx="1143008" cy="785818"/>
          </a:xfrm>
          <a:prstGeom prst="rect">
            <a:avLst/>
          </a:prstGeom>
          <a:noFill/>
        </p:spPr>
      </p:pic>
      <p:pic>
        <p:nvPicPr>
          <p:cNvPr id="53" name="Picture 2" descr="C:\Users\muhamedzhanova_d\Desktop\image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00792" y="4995058"/>
            <a:ext cx="1285852" cy="928694"/>
          </a:xfrm>
          <a:prstGeom prst="rect">
            <a:avLst/>
          </a:prstGeom>
          <a:noFill/>
        </p:spPr>
      </p:pic>
      <p:pic>
        <p:nvPicPr>
          <p:cNvPr id="54" name="Picture 6" descr="C:\Users\muhamedzhanova_d\Downloads\hospital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3" y="5421992"/>
            <a:ext cx="857256" cy="642943"/>
          </a:xfrm>
          <a:prstGeom prst="rect">
            <a:avLst/>
          </a:prstGeom>
          <a:noFill/>
        </p:spPr>
      </p:pic>
      <p:pic>
        <p:nvPicPr>
          <p:cNvPr id="55" name="Picture 6" descr="C:\Users\muhamedzhanova_d\Downloads\hospital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27" y="5421992"/>
            <a:ext cx="785786" cy="714381"/>
          </a:xfrm>
          <a:prstGeom prst="rect">
            <a:avLst/>
          </a:prstGeom>
          <a:noFill/>
        </p:spPr>
      </p:pic>
      <p:pic>
        <p:nvPicPr>
          <p:cNvPr id="60" name="Picture 7" descr="C:\Users\muhamedzhanova_d\Downloads\hospital (1)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5572140"/>
            <a:ext cx="857256" cy="642942"/>
          </a:xfrm>
          <a:prstGeom prst="rect">
            <a:avLst/>
          </a:prstGeom>
          <a:noFill/>
        </p:spPr>
      </p:pic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72330" y="4249830"/>
            <a:ext cx="135732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5.         1 день.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 запрашивает:</a:t>
            </a:r>
          </a:p>
          <a:p>
            <a:pPr marL="228600" indent="-228600"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-Программу лечения </a:t>
            </a:r>
          </a:p>
          <a:p>
            <a:pPr marL="228600" indent="-228600"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- Ценовое предложение</a:t>
            </a:r>
            <a:endParaRPr lang="ru-RU" sz="1000" b="1" kern="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1" name="Стрелка вправо 60"/>
          <p:cNvSpPr/>
          <p:nvPr/>
        </p:nvSpPr>
        <p:spPr>
          <a:xfrm>
            <a:off x="785786" y="2000240"/>
            <a:ext cx="571504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право 61"/>
          <p:cNvSpPr/>
          <p:nvPr/>
        </p:nvSpPr>
        <p:spPr>
          <a:xfrm>
            <a:off x="2357422" y="1928802"/>
            <a:ext cx="857256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право 62"/>
          <p:cNvSpPr/>
          <p:nvPr/>
        </p:nvSpPr>
        <p:spPr>
          <a:xfrm rot="1262648">
            <a:off x="4874790" y="2126621"/>
            <a:ext cx="1008382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 rot="19681095">
            <a:off x="7157509" y="2187625"/>
            <a:ext cx="816069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лево 64"/>
          <p:cNvSpPr/>
          <p:nvPr/>
        </p:nvSpPr>
        <p:spPr>
          <a:xfrm rot="5400000">
            <a:off x="5972434" y="4296557"/>
            <a:ext cx="836654" cy="285752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65"/>
          <p:cNvSpPr/>
          <p:nvPr/>
        </p:nvSpPr>
        <p:spPr>
          <a:xfrm rot="5400000">
            <a:off x="6320814" y="4286256"/>
            <a:ext cx="857256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7" name="Picture 2" descr="C:\Users\muhamedzhanova_d\Desktop\Без названия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14612" y="4209241"/>
            <a:ext cx="1071570" cy="1214446"/>
          </a:xfrm>
          <a:prstGeom prst="rect">
            <a:avLst/>
          </a:prstGeom>
          <a:noFill/>
        </p:spPr>
      </p:pic>
      <p:sp>
        <p:nvSpPr>
          <p:cNvPr id="68" name="TextBox 36"/>
          <p:cNvSpPr txBox="1">
            <a:spLocks noChangeArrowheads="1"/>
          </p:cNvSpPr>
          <p:nvPr/>
        </p:nvSpPr>
        <p:spPr bwMode="auto">
          <a:xfrm>
            <a:off x="2500298" y="5280811"/>
            <a:ext cx="15716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Комиссия при Министерстве здравоохранения РК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9" name="Стрелка вправо 68"/>
          <p:cNvSpPr/>
          <p:nvPr/>
        </p:nvSpPr>
        <p:spPr>
          <a:xfrm rot="9100947">
            <a:off x="4164366" y="3996629"/>
            <a:ext cx="1561743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786314" y="4929198"/>
            <a:ext cx="1285884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6.     15 дней.  Заруб.  МО направляют: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Программу лечения 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Ценовое предложение</a:t>
            </a:r>
            <a:endParaRPr lang="ru-RU" sz="1000" b="1" kern="0" dirty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000496" y="2928934"/>
            <a:ext cx="1357322" cy="8617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7.           2 дня.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 направляет список заруб. МО на Комиссию при МЗ РК</a:t>
            </a:r>
          </a:p>
        </p:txBody>
      </p:sp>
      <p:sp>
        <p:nvSpPr>
          <p:cNvPr id="70" name="Стрелка вправо 69"/>
          <p:cNvSpPr/>
          <p:nvPr/>
        </p:nvSpPr>
        <p:spPr>
          <a:xfrm rot="10800000">
            <a:off x="1500166" y="4637869"/>
            <a:ext cx="1143008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-32" y="5857893"/>
            <a:ext cx="2357454" cy="10001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spcBef>
                <a:spcPct val="0"/>
              </a:spcBef>
            </a:pPr>
            <a: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ИТОГО: Направление граждан РК на лечение </a:t>
            </a:r>
            <a:b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рубеж занимает </a:t>
            </a:r>
            <a:b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до 44 рабочих дней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571736" y="3619030"/>
            <a:ext cx="128588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8.       5 дней. Комиссия осуществляет выбор заруб. МО</a:t>
            </a:r>
          </a:p>
        </p:txBody>
      </p:sp>
      <p:sp>
        <p:nvSpPr>
          <p:cNvPr id="75" name="TextBox 36"/>
          <p:cNvSpPr txBox="1">
            <a:spLocks noChangeArrowheads="1"/>
          </p:cNvSpPr>
          <p:nvPr/>
        </p:nvSpPr>
        <p:spPr bwMode="auto">
          <a:xfrm>
            <a:off x="-32" y="5280811"/>
            <a:ext cx="164307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Выбор зарубежной МО, согласованной с пациентом</a:t>
            </a:r>
            <a:endParaRPr lang="ru-RU" sz="100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706437"/>
          </a:xfr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ru-RU" sz="20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Предлагаемая схема направления граждан РК </a:t>
            </a:r>
            <a:br>
              <a:rPr lang="ru-RU" altLang="ru-RU" sz="20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0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лечение за рубеж </a:t>
            </a:r>
            <a:r>
              <a:rPr lang="ru-RU" altLang="ru-RU" sz="20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счет бюджетных средств</a:t>
            </a:r>
          </a:p>
        </p:txBody>
      </p:sp>
      <p:sp>
        <p:nvSpPr>
          <p:cNvPr id="12" name="TextBox 36"/>
          <p:cNvSpPr txBox="1">
            <a:spLocks noChangeArrowheads="1"/>
          </p:cNvSpPr>
          <p:nvPr/>
        </p:nvSpPr>
        <p:spPr bwMode="auto">
          <a:xfrm>
            <a:off x="1142976" y="2637605"/>
            <a:ext cx="17859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Врачебно-консультативная комиссия (ВКК) при поликлинике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0" name="Picture 2" descr="C:\Users\muhamedzhanova_d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304" y="3786190"/>
            <a:ext cx="1285852" cy="928694"/>
          </a:xfrm>
          <a:prstGeom prst="rect">
            <a:avLst/>
          </a:prstGeom>
          <a:noFill/>
        </p:spPr>
      </p:pic>
      <p:sp>
        <p:nvSpPr>
          <p:cNvPr id="19" name="TextBox 36"/>
          <p:cNvSpPr txBox="1">
            <a:spLocks noChangeArrowheads="1"/>
          </p:cNvSpPr>
          <p:nvPr/>
        </p:nvSpPr>
        <p:spPr bwMode="auto">
          <a:xfrm>
            <a:off x="7858149" y="4786322"/>
            <a:ext cx="1071570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Зарубежные медицинские организации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053" name="Picture 5" descr="C:\Users\muhamedzhanova_d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857364"/>
            <a:ext cx="500066" cy="714380"/>
          </a:xfrm>
          <a:prstGeom prst="rect">
            <a:avLst/>
          </a:prstGeom>
          <a:noFill/>
        </p:spPr>
      </p:pic>
      <p:sp>
        <p:nvSpPr>
          <p:cNvPr id="25" name="TextBox 36"/>
          <p:cNvSpPr txBox="1">
            <a:spLocks noChangeArrowheads="1"/>
          </p:cNvSpPr>
          <p:nvPr/>
        </p:nvSpPr>
        <p:spPr bwMode="auto">
          <a:xfrm>
            <a:off x="-32" y="2571744"/>
            <a:ext cx="107157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Пациент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857224" y="2071678"/>
            <a:ext cx="714380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2571736" y="2071678"/>
            <a:ext cx="857256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4929190" y="2143116"/>
            <a:ext cx="1069026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2948529">
            <a:off x="7078589" y="3576404"/>
            <a:ext cx="898249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6" name="TextBox 36"/>
          <p:cNvSpPr txBox="1">
            <a:spLocks noChangeArrowheads="1"/>
          </p:cNvSpPr>
          <p:nvPr/>
        </p:nvSpPr>
        <p:spPr bwMode="auto">
          <a:xfrm>
            <a:off x="1214414" y="785794"/>
            <a:ext cx="164307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1.                 1 день. </a:t>
            </a:r>
          </a:p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ВКК направляет заключение о целесообразности лечения за  рубежом</a:t>
            </a:r>
          </a:p>
          <a:p>
            <a:pPr defTabSz="903774" eaLnBrk="1" hangingPunct="1">
              <a:defRPr/>
            </a:pPr>
            <a:endParaRPr lang="ru-RU" sz="1000" b="1" kern="0" dirty="0" smtClean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TextBox 36"/>
          <p:cNvSpPr txBox="1">
            <a:spLocks noChangeArrowheads="1"/>
          </p:cNvSpPr>
          <p:nvPr/>
        </p:nvSpPr>
        <p:spPr bwMode="auto">
          <a:xfrm>
            <a:off x="3357554" y="2761774"/>
            <a:ext cx="1714512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Профильная научно-исследовательская организация (НИИ) (11)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143240" y="759251"/>
            <a:ext cx="2357454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2.                                      3 дня. НИИ направляет в РО: 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Ходатайство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Копию </a:t>
            </a:r>
            <a:r>
              <a:rPr lang="ru-RU" sz="1000" b="1" kern="0" dirty="0" err="1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удост</a:t>
            </a: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личности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Выписку из истории болезни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Заключение ВКК</a:t>
            </a:r>
          </a:p>
          <a:p>
            <a:pPr marL="228600" indent="-228600" defTabSz="903774" eaLnBrk="1" hangingPunct="1">
              <a:buAutoNum type="arabicPeriod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Заключение НИИ</a:t>
            </a:r>
          </a:p>
        </p:txBody>
      </p:sp>
      <p:sp>
        <p:nvSpPr>
          <p:cNvPr id="13" name="TextBox 36"/>
          <p:cNvSpPr txBox="1">
            <a:spLocks noChangeArrowheads="1"/>
          </p:cNvSpPr>
          <p:nvPr/>
        </p:nvSpPr>
        <p:spPr bwMode="auto">
          <a:xfrm>
            <a:off x="5786446" y="2786058"/>
            <a:ext cx="18573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Рабочий орган (РО) </a:t>
            </a:r>
            <a:b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  АО «</a:t>
            </a:r>
            <a:r>
              <a:rPr lang="ru-RU" sz="1050" kern="0" dirty="0" err="1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Нац</a:t>
            </a: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научный центр  материнства и детства»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000760" y="4364188"/>
            <a:ext cx="171451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4.                15 дней. 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Заруб.  МО направляют:</a:t>
            </a:r>
          </a:p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- Программу лечения</a:t>
            </a:r>
          </a:p>
          <a:p>
            <a:pPr defTabSz="903774" eaLnBrk="1" hangingPunct="1">
              <a:buFontTx/>
              <a:buChar char="-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Ценовое предложение </a:t>
            </a:r>
          </a:p>
        </p:txBody>
      </p:sp>
      <p:sp>
        <p:nvSpPr>
          <p:cNvPr id="44" name="Стрелка влево 43"/>
          <p:cNvSpPr/>
          <p:nvPr/>
        </p:nvSpPr>
        <p:spPr>
          <a:xfrm rot="2948529">
            <a:off x="6832896" y="3753749"/>
            <a:ext cx="907599" cy="285752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8" name="Стрелка влево 47"/>
          <p:cNvSpPr/>
          <p:nvPr/>
        </p:nvSpPr>
        <p:spPr>
          <a:xfrm>
            <a:off x="2285984" y="4500570"/>
            <a:ext cx="857256" cy="285752"/>
          </a:xfrm>
          <a:prstGeom prst="lef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9" name="TextBox 36"/>
          <p:cNvSpPr txBox="1">
            <a:spLocks noChangeArrowheads="1"/>
          </p:cNvSpPr>
          <p:nvPr/>
        </p:nvSpPr>
        <p:spPr bwMode="auto">
          <a:xfrm>
            <a:off x="500034" y="5047790"/>
            <a:ext cx="1643074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Выбор зарубежной МО, согласованной с пациентом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28596" y="3490413"/>
            <a:ext cx="142876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7.         10 дней</a:t>
            </a:r>
            <a:r>
              <a:rPr lang="ru-RU" sz="1000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 заключает  договор с зарубежной МО</a:t>
            </a:r>
          </a:p>
        </p:txBody>
      </p:sp>
      <p:pic>
        <p:nvPicPr>
          <p:cNvPr id="53" name="Picture 2" descr="C:\Users\muhamedzhanova_d\Desktop\Без названи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4071942"/>
            <a:ext cx="1071570" cy="1214446"/>
          </a:xfrm>
          <a:prstGeom prst="rect">
            <a:avLst/>
          </a:prstGeom>
          <a:noFill/>
        </p:spPr>
      </p:pic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572396" y="2357430"/>
            <a:ext cx="150019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3.               2 дня.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РО запрашивает:</a:t>
            </a:r>
          </a:p>
          <a:p>
            <a:pPr marL="228600" indent="-228600"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-Программу лечения </a:t>
            </a:r>
          </a:p>
          <a:p>
            <a:pPr marL="228600" indent="-228600" defTabSz="903774" eaLnBrk="1" hangingPunct="1">
              <a:buFontTx/>
              <a:buChar char="-"/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Ценовое предложение</a:t>
            </a:r>
          </a:p>
        </p:txBody>
      </p:sp>
      <p:pic>
        <p:nvPicPr>
          <p:cNvPr id="38" name="Picture 2" descr="C:\Users\muhamedzhanova_d\Downloads\city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000240"/>
            <a:ext cx="1071570" cy="785818"/>
          </a:xfrm>
          <a:prstGeom prst="rect">
            <a:avLst/>
          </a:prstGeom>
          <a:noFill/>
        </p:spPr>
      </p:pic>
      <p:pic>
        <p:nvPicPr>
          <p:cNvPr id="4" name="Picture 3" descr="C:\Users\muhamedzhanova_d\Downloads\hospital-building (1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3043" y="1857364"/>
            <a:ext cx="785817" cy="785818"/>
          </a:xfrm>
          <a:prstGeom prst="rect">
            <a:avLst/>
          </a:prstGeom>
          <a:noFill/>
        </p:spPr>
      </p:pic>
      <p:pic>
        <p:nvPicPr>
          <p:cNvPr id="42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  <p:pic>
        <p:nvPicPr>
          <p:cNvPr id="43" name="Picture 6" descr="C:\Users\muhamedzhanova_d\Downloads\hospital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43835" y="4143380"/>
            <a:ext cx="857256" cy="642943"/>
          </a:xfrm>
          <a:prstGeom prst="rect">
            <a:avLst/>
          </a:prstGeom>
          <a:noFill/>
        </p:spPr>
      </p:pic>
      <p:pic>
        <p:nvPicPr>
          <p:cNvPr id="56" name="Picture 6" descr="C:\Users\muhamedzhanova_d\Downloads\hospital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15339" y="4143380"/>
            <a:ext cx="785786" cy="714381"/>
          </a:xfrm>
          <a:prstGeom prst="rect">
            <a:avLst/>
          </a:prstGeom>
          <a:noFill/>
        </p:spPr>
      </p:pic>
      <p:pic>
        <p:nvPicPr>
          <p:cNvPr id="57" name="Picture 7" descr="C:\Users\muhamedzhanova_d\Downloads\hospital (1)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01025" y="4214818"/>
            <a:ext cx="857256" cy="642942"/>
          </a:xfrm>
          <a:prstGeom prst="rect">
            <a:avLst/>
          </a:prstGeom>
          <a:noFill/>
        </p:spPr>
      </p:pic>
      <p:pic>
        <p:nvPicPr>
          <p:cNvPr id="58" name="Picture 7" descr="C:\Users\muhamedzhanova_d\Downloads\hospital (1)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5786" y="4261972"/>
            <a:ext cx="1143008" cy="785818"/>
          </a:xfrm>
          <a:prstGeom prst="rect">
            <a:avLst/>
          </a:prstGeom>
          <a:noFill/>
        </p:spPr>
      </p:pic>
      <p:pic>
        <p:nvPicPr>
          <p:cNvPr id="2052" name="Picture 4" descr="C:\Users\muhamedzhanova_d\Downloads\office-buildings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86182" y="1975956"/>
            <a:ext cx="857256" cy="785817"/>
          </a:xfrm>
          <a:prstGeom prst="rect">
            <a:avLst/>
          </a:prstGeom>
          <a:noFill/>
        </p:spPr>
      </p:pic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428992" y="3490413"/>
            <a:ext cx="164307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5.                 1 день. </a:t>
            </a:r>
            <a:b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 направляет список заруб. МО на Комиссию при МЗ РК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928794" y="3490413"/>
            <a:ext cx="142876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03774" eaLnBrk="1" hangingPunct="1">
              <a:defRPr/>
            </a:pPr>
            <a:r>
              <a:rPr lang="ru-RU" sz="1000" b="1" kern="0" dirty="0" smtClean="0">
                <a:solidFill>
                  <a:schemeClr val="tx2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Шаг 6.           5 дней. Комиссия осуществляет выбор заруб. МО*</a:t>
            </a:r>
            <a:endParaRPr lang="ru-RU" sz="1000" kern="0" dirty="0" smtClean="0">
              <a:solidFill>
                <a:schemeClr val="tx2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 rot="8456034">
            <a:off x="4842076" y="3839981"/>
            <a:ext cx="1405628" cy="28575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00628" y="6450220"/>
            <a:ext cx="4143404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</a:t>
            </a: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Комиссия проводит заседание 1 раз в месяц. Внеочередное заседание назначается</a:t>
            </a:r>
            <a:r>
              <a:rPr lang="ru-RU" sz="1000" b="1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sz="100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 необходимости продолжения лечения.</a:t>
            </a:r>
            <a:endParaRPr lang="ru-RU" sz="1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7" name="TextBox 36"/>
          <p:cNvSpPr txBox="1">
            <a:spLocks noChangeArrowheads="1"/>
          </p:cNvSpPr>
          <p:nvPr/>
        </p:nvSpPr>
        <p:spPr bwMode="auto">
          <a:xfrm>
            <a:off x="3357554" y="5072074"/>
            <a:ext cx="1571636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03774" eaLnBrk="1" hangingPunct="1">
              <a:defRPr/>
            </a:pPr>
            <a:r>
              <a:rPr lang="ru-RU" sz="1050" kern="0" dirty="0" smtClean="0">
                <a:solidFill>
                  <a:prstClr val="black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Комиссия при Министерстве здравоохранения РК</a:t>
            </a:r>
            <a:endParaRPr lang="ru-RU" sz="1050" kern="0" dirty="0">
              <a:solidFill>
                <a:prstClr val="black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32" y="5857893"/>
            <a:ext cx="2357454" cy="10001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spcBef>
                <a:spcPct val="0"/>
              </a:spcBef>
            </a:pPr>
            <a: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ИТОГО: Направление граждан РК на лечение </a:t>
            </a:r>
            <a:b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 рубеж занимает </a:t>
            </a:r>
            <a:b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16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до 37 рабочих дней</a:t>
            </a:r>
            <a:endParaRPr lang="ru-RU" altLang="ru-RU" sz="16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493</Words>
  <Application>Microsoft Office PowerPoint</Application>
  <PresentationFormat>Экран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Направление граждан Республики Казахстан  на лечение за рубеж за счет бюджетных средств</vt:lpstr>
      <vt:lpstr>Схема направления граждан РК  на лечение за рубеж за счет бюджетных средств</vt:lpstr>
      <vt:lpstr>Предлагаемая схема направления граждан РК  на лечение за рубеж за счет бюджетных средств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muhamedzhanova_d</dc:creator>
  <cp:lastModifiedBy>Давлетбаева Айгуль Каиповна</cp:lastModifiedBy>
  <cp:revision>31</cp:revision>
  <dcterms:created xsi:type="dcterms:W3CDTF">2017-04-19T10:49:12Z</dcterms:created>
  <dcterms:modified xsi:type="dcterms:W3CDTF">2017-04-26T05:38:19Z</dcterms:modified>
</cp:coreProperties>
</file>